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867476a2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867476a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867476a2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867476a2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867476a2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867476a2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867476a2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867476a2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67476a2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67476a2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867476a2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867476a2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867476a2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867476a2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867476a2e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867476a2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867476a2e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867476a2e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867476a2e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867476a2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867476a2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867476a2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867476a2e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867476a2e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867476a2e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1867476a2e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867476a2e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867476a2e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867476a2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1867476a2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867476a2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867476a2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867476a2e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867476a2e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867476a2e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867476a2e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867476a2e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867476a2e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867476a2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867476a2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867476a2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867476a2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867476a2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1867476a2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867476a2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1867476a2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867476a2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1867476a2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867476a2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1867476a2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1867476a2e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1867476a2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1867476a2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1867476a2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867476a2e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1867476a2e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1867476a2e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1867476a2e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867476a2e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1867476a2e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867476a2e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867476a2e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867476a2e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1867476a2e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867476a2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867476a2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867476a2e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867476a2e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867476a2e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867476a2e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1867476a2e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1867476a2e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867476a2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867476a2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867476a2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867476a2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867476a2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867476a2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867476a2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867476a2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867476a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867476a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zNCvTcoM1I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vas3k.com/blog/machine_learning/" TargetMode="External"/><Relationship Id="rId4" Type="http://schemas.openxmlformats.org/officeDocument/2006/relationships/hyperlink" Target="https://www.youtube.com/watch?v=zNCvTcoM1I4" TargetMode="External"/><Relationship Id="rId5" Type="http://schemas.openxmlformats.org/officeDocument/2006/relationships/hyperlink" Target="https://www.youtube.com/watch?v=ANyxBVxmdZ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10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cv and ml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Владимир Глазачев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cv в rosebud.ai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13" y="511125"/>
            <a:ext cx="7468373" cy="41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у нас?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Будет: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Растровые картинки - тензор размера height x width x num_channels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Data Driven - картинки к нам откуда то пришли в разумном количестве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делать какой то ml вокруг этого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Не будет: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traditional cv, восприятие, цветовые пространства, как работают камеры, как хранить картинки, исторические справки, физика света и цвета и т.д.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про это интересно можно послушать тут - </a:t>
            </a:r>
            <a:r>
              <a:rPr lang="ru" sz="1100" u="sng">
                <a:solidFill>
                  <a:schemeClr val="hlink"/>
                </a:solidFill>
                <a:hlinkClick r:id="rId3"/>
              </a:rPr>
              <a:t>https://www.youtube.com/watch?v=zNCvTcoM1I4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375" y="1622150"/>
            <a:ext cx="3316327" cy="17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/>
          <p:nvPr/>
        </p:nvSpPr>
        <p:spPr>
          <a:xfrm>
            <a:off x="5058560" y="1294975"/>
            <a:ext cx="1451475" cy="776450"/>
          </a:xfrm>
          <a:custGeom>
            <a:rect b="b" l="l" r="r" t="t"/>
            <a:pathLst>
              <a:path extrusionOk="0" h="31058" w="58059">
                <a:moveTo>
                  <a:pt x="58059" y="0"/>
                </a:moveTo>
                <a:cubicBezTo>
                  <a:pt x="40241" y="2543"/>
                  <a:pt x="21828" y="9186"/>
                  <a:pt x="8375" y="21142"/>
                </a:cubicBezTo>
                <a:cubicBezTo>
                  <a:pt x="5903" y="23339"/>
                  <a:pt x="7895" y="28317"/>
                  <a:pt x="5556" y="30656"/>
                </a:cubicBezTo>
                <a:cubicBezTo>
                  <a:pt x="3063" y="33149"/>
                  <a:pt x="3797" y="21494"/>
                  <a:pt x="271" y="21494"/>
                </a:cubicBezTo>
                <a:cubicBezTo>
                  <a:pt x="-646" y="21494"/>
                  <a:pt x="1446" y="22903"/>
                  <a:pt x="2033" y="23608"/>
                </a:cubicBezTo>
                <a:cubicBezTo>
                  <a:pt x="3078" y="24862"/>
                  <a:pt x="3769" y="26378"/>
                  <a:pt x="4499" y="27837"/>
                </a:cubicBezTo>
                <a:cubicBezTo>
                  <a:pt x="6076" y="30990"/>
                  <a:pt x="11544" y="27484"/>
                  <a:pt x="15070" y="2748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Google Shape;136;p24"/>
          <p:cNvSpPr txBox="1"/>
          <p:nvPr/>
        </p:nvSpPr>
        <p:spPr>
          <a:xfrm>
            <a:off x="6633350" y="969025"/>
            <a:ext cx="10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 algo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00" y="1179938"/>
            <a:ext cx="2777625" cy="27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6888825" y="2171550"/>
            <a:ext cx="130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dog or food or nothing?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1559150" y="779750"/>
            <a:ext cx="9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Dataset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6936950" y="1841125"/>
            <a:ext cx="23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Classes: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375" y="1622150"/>
            <a:ext cx="3316327" cy="17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/>
          <p:nvPr/>
        </p:nvSpPr>
        <p:spPr>
          <a:xfrm>
            <a:off x="5058560" y="1294975"/>
            <a:ext cx="1451475" cy="776450"/>
          </a:xfrm>
          <a:custGeom>
            <a:rect b="b" l="l" r="r" t="t"/>
            <a:pathLst>
              <a:path extrusionOk="0" h="31058" w="58059">
                <a:moveTo>
                  <a:pt x="58059" y="0"/>
                </a:moveTo>
                <a:cubicBezTo>
                  <a:pt x="40241" y="2543"/>
                  <a:pt x="21828" y="9186"/>
                  <a:pt x="8375" y="21142"/>
                </a:cubicBezTo>
                <a:cubicBezTo>
                  <a:pt x="5903" y="23339"/>
                  <a:pt x="7895" y="28317"/>
                  <a:pt x="5556" y="30656"/>
                </a:cubicBezTo>
                <a:cubicBezTo>
                  <a:pt x="3063" y="33149"/>
                  <a:pt x="3797" y="21494"/>
                  <a:pt x="271" y="21494"/>
                </a:cubicBezTo>
                <a:cubicBezTo>
                  <a:pt x="-646" y="21494"/>
                  <a:pt x="1446" y="22903"/>
                  <a:pt x="2033" y="23608"/>
                </a:cubicBezTo>
                <a:cubicBezTo>
                  <a:pt x="3078" y="24862"/>
                  <a:pt x="3769" y="26378"/>
                  <a:pt x="4499" y="27837"/>
                </a:cubicBezTo>
                <a:cubicBezTo>
                  <a:pt x="6076" y="30990"/>
                  <a:pt x="11544" y="27484"/>
                  <a:pt x="15070" y="2748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Google Shape;147;p25"/>
          <p:cNvSpPr txBox="1"/>
          <p:nvPr/>
        </p:nvSpPr>
        <p:spPr>
          <a:xfrm>
            <a:off x="6633350" y="969025"/>
            <a:ext cx="10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 algo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00" y="1179938"/>
            <a:ext cx="2777625" cy="27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6888825" y="2171550"/>
            <a:ext cx="130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dog or food or nothing?</a:t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1559150" y="779750"/>
            <a:ext cx="9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Dataset</a:t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6936950" y="1841125"/>
            <a:ext cx="23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Classes:</a:t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140950" y="3981775"/>
            <a:ext cx="50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нам нужно?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Данные - куча картинок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375" y="1622150"/>
            <a:ext cx="3316327" cy="17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/>
          <p:nvPr/>
        </p:nvSpPr>
        <p:spPr>
          <a:xfrm>
            <a:off x="5058560" y="1294975"/>
            <a:ext cx="1451475" cy="776450"/>
          </a:xfrm>
          <a:custGeom>
            <a:rect b="b" l="l" r="r" t="t"/>
            <a:pathLst>
              <a:path extrusionOk="0" h="31058" w="58059">
                <a:moveTo>
                  <a:pt x="58059" y="0"/>
                </a:moveTo>
                <a:cubicBezTo>
                  <a:pt x="40241" y="2543"/>
                  <a:pt x="21828" y="9186"/>
                  <a:pt x="8375" y="21142"/>
                </a:cubicBezTo>
                <a:cubicBezTo>
                  <a:pt x="5903" y="23339"/>
                  <a:pt x="7895" y="28317"/>
                  <a:pt x="5556" y="30656"/>
                </a:cubicBezTo>
                <a:cubicBezTo>
                  <a:pt x="3063" y="33149"/>
                  <a:pt x="3797" y="21494"/>
                  <a:pt x="271" y="21494"/>
                </a:cubicBezTo>
                <a:cubicBezTo>
                  <a:pt x="-646" y="21494"/>
                  <a:pt x="1446" y="22903"/>
                  <a:pt x="2033" y="23608"/>
                </a:cubicBezTo>
                <a:cubicBezTo>
                  <a:pt x="3078" y="24862"/>
                  <a:pt x="3769" y="26378"/>
                  <a:pt x="4499" y="27837"/>
                </a:cubicBezTo>
                <a:cubicBezTo>
                  <a:pt x="6076" y="30990"/>
                  <a:pt x="11544" y="27484"/>
                  <a:pt x="15070" y="2748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Google Shape;159;p26"/>
          <p:cNvSpPr txBox="1"/>
          <p:nvPr/>
        </p:nvSpPr>
        <p:spPr>
          <a:xfrm>
            <a:off x="6633350" y="969025"/>
            <a:ext cx="10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 algo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00" y="1179938"/>
            <a:ext cx="2777625" cy="27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6888825" y="2171550"/>
            <a:ext cx="130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dog or food or nothing?</a:t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1559150" y="779750"/>
            <a:ext cx="9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Dataset</a:t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6936950" y="1841125"/>
            <a:ext cx="23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Classes: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40950" y="3981775"/>
            <a:ext cx="507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нам нужно?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Данные - куча картинок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Алгоритм - мл моделька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375" y="1622150"/>
            <a:ext cx="3316327" cy="17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5058560" y="1294975"/>
            <a:ext cx="1451475" cy="776450"/>
          </a:xfrm>
          <a:custGeom>
            <a:rect b="b" l="l" r="r" t="t"/>
            <a:pathLst>
              <a:path extrusionOk="0" h="31058" w="58059">
                <a:moveTo>
                  <a:pt x="58059" y="0"/>
                </a:moveTo>
                <a:cubicBezTo>
                  <a:pt x="40241" y="2543"/>
                  <a:pt x="21828" y="9186"/>
                  <a:pt x="8375" y="21142"/>
                </a:cubicBezTo>
                <a:cubicBezTo>
                  <a:pt x="5903" y="23339"/>
                  <a:pt x="7895" y="28317"/>
                  <a:pt x="5556" y="30656"/>
                </a:cubicBezTo>
                <a:cubicBezTo>
                  <a:pt x="3063" y="33149"/>
                  <a:pt x="3797" y="21494"/>
                  <a:pt x="271" y="21494"/>
                </a:cubicBezTo>
                <a:cubicBezTo>
                  <a:pt x="-646" y="21494"/>
                  <a:pt x="1446" y="22903"/>
                  <a:pt x="2033" y="23608"/>
                </a:cubicBezTo>
                <a:cubicBezTo>
                  <a:pt x="3078" y="24862"/>
                  <a:pt x="3769" y="26378"/>
                  <a:pt x="4499" y="27837"/>
                </a:cubicBezTo>
                <a:cubicBezTo>
                  <a:pt x="6076" y="30990"/>
                  <a:pt x="11544" y="27484"/>
                  <a:pt x="15070" y="2748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Google Shape;171;p27"/>
          <p:cNvSpPr txBox="1"/>
          <p:nvPr/>
        </p:nvSpPr>
        <p:spPr>
          <a:xfrm>
            <a:off x="6633350" y="969025"/>
            <a:ext cx="10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 algo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00" y="1179938"/>
            <a:ext cx="2777625" cy="27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6888825" y="2171550"/>
            <a:ext cx="130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dog or food or nothing?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1559150" y="779750"/>
            <a:ext cx="9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Dataset</a:t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6936950" y="1841125"/>
            <a:ext cx="23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Classes:</a:t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140950" y="3981775"/>
            <a:ext cx="507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нам нужно?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Данные - куча картинок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Алгоритм - мл моделька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Фичи - ???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375" y="1622150"/>
            <a:ext cx="3316327" cy="17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5058560" y="1294975"/>
            <a:ext cx="1451475" cy="776450"/>
          </a:xfrm>
          <a:custGeom>
            <a:rect b="b" l="l" r="r" t="t"/>
            <a:pathLst>
              <a:path extrusionOk="0" h="31058" w="58059">
                <a:moveTo>
                  <a:pt x="58059" y="0"/>
                </a:moveTo>
                <a:cubicBezTo>
                  <a:pt x="40241" y="2543"/>
                  <a:pt x="21828" y="9186"/>
                  <a:pt x="8375" y="21142"/>
                </a:cubicBezTo>
                <a:cubicBezTo>
                  <a:pt x="5903" y="23339"/>
                  <a:pt x="7895" y="28317"/>
                  <a:pt x="5556" y="30656"/>
                </a:cubicBezTo>
                <a:cubicBezTo>
                  <a:pt x="3063" y="33149"/>
                  <a:pt x="3797" y="21494"/>
                  <a:pt x="271" y="21494"/>
                </a:cubicBezTo>
                <a:cubicBezTo>
                  <a:pt x="-646" y="21494"/>
                  <a:pt x="1446" y="22903"/>
                  <a:pt x="2033" y="23608"/>
                </a:cubicBezTo>
                <a:cubicBezTo>
                  <a:pt x="3078" y="24862"/>
                  <a:pt x="3769" y="26378"/>
                  <a:pt x="4499" y="27837"/>
                </a:cubicBezTo>
                <a:cubicBezTo>
                  <a:pt x="6076" y="30990"/>
                  <a:pt x="11544" y="27484"/>
                  <a:pt x="15070" y="27484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" name="Google Shape;183;p28"/>
          <p:cNvSpPr txBox="1"/>
          <p:nvPr/>
        </p:nvSpPr>
        <p:spPr>
          <a:xfrm>
            <a:off x="6633350" y="969025"/>
            <a:ext cx="10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 algo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00" y="1179938"/>
            <a:ext cx="2777625" cy="27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6888825" y="2171550"/>
            <a:ext cx="130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dog or food or nothing?</a:t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1559150" y="779750"/>
            <a:ext cx="9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Dataset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6936950" y="1841125"/>
            <a:ext cx="23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Classes: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140950" y="3981775"/>
            <a:ext cx="762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нам нужно?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Данные - куча картинок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Алгоритм - мл моделька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Фичи - ???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Крафтим фичи руками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Используем пиксели as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если все картинки одинакового размера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ML модель не использует доп связи - то пиксели не связаны 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750" y="2571750"/>
            <a:ext cx="1612100" cy="16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1383650" y="4325325"/>
            <a:ext cx="15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64x64x3</a:t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5417700" y="3226700"/>
            <a:ext cx="18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1d tensor (12288,)</a:t>
            </a:r>
            <a:endParaRPr/>
          </a:p>
        </p:txBody>
      </p:sp>
      <p:cxnSp>
        <p:nvCxnSpPr>
          <p:cNvPr id="198" name="Google Shape;198;p29"/>
          <p:cNvCxnSpPr/>
          <p:nvPr/>
        </p:nvCxnSpPr>
        <p:spPr>
          <a:xfrm>
            <a:off x="3761550" y="3426800"/>
            <a:ext cx="9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Крафтим фичи руками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Считаем гистограммы по цветам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Работает с variable размерами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750" y="2571750"/>
            <a:ext cx="1612100" cy="16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/>
        </p:nvSpPr>
        <p:spPr>
          <a:xfrm>
            <a:off x="1383650" y="4325325"/>
            <a:ext cx="15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64x64x3</a:t>
            </a:r>
            <a:endParaRPr/>
          </a:p>
        </p:txBody>
      </p:sp>
      <p:cxnSp>
        <p:nvCxnSpPr>
          <p:cNvPr id="207" name="Google Shape;207;p30"/>
          <p:cNvCxnSpPr/>
          <p:nvPr/>
        </p:nvCxnSpPr>
        <p:spPr>
          <a:xfrm>
            <a:off x="3761550" y="3426800"/>
            <a:ext cx="9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50" y="2422275"/>
            <a:ext cx="2712301" cy="19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5875775" y="4266175"/>
            <a:ext cx="18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1d tensor (255*3,)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Крафтим фичи руками - локальные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Histogram of Oriented Gradients (HOG)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Scale-Invariant Feature Transform (SIFT)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Speeded Up Robust Feature (SURF)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… и так далее</a:t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750" y="2571750"/>
            <a:ext cx="1612100" cy="16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1383650" y="4325325"/>
            <a:ext cx="15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64x64x3</a:t>
            </a:r>
            <a:endParaRPr/>
          </a:p>
        </p:txBody>
      </p:sp>
      <p:cxnSp>
        <p:nvCxnSpPr>
          <p:cNvPr id="218" name="Google Shape;218;p31"/>
          <p:cNvCxnSpPr/>
          <p:nvPr/>
        </p:nvCxnSpPr>
        <p:spPr>
          <a:xfrm>
            <a:off x="3761550" y="3426800"/>
            <a:ext cx="9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31"/>
          <p:cNvSpPr txBox="1"/>
          <p:nvPr/>
        </p:nvSpPr>
        <p:spPr>
          <a:xfrm>
            <a:off x="5875775" y="4266175"/>
            <a:ext cx="18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974" y="2159425"/>
            <a:ext cx="3338050" cy="21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5338400" y="2087800"/>
            <a:ext cx="1224600" cy="96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BFC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75" y="124400"/>
            <a:ext cx="2550600" cy="2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Крафтим фичи руками - bow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11700" y="1017725"/>
            <a:ext cx="85206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Из пикселей или локальных фич можем взять точки интереса, нарезать картинку оттуда и использовать их в мешке слов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475" y="2421000"/>
            <a:ext cx="1612100" cy="16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1788875" y="4139175"/>
            <a:ext cx="15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64x64x3</a:t>
            </a:r>
            <a:endParaRPr/>
          </a:p>
        </p:txBody>
      </p:sp>
      <p:cxnSp>
        <p:nvCxnSpPr>
          <p:cNvPr id="230" name="Google Shape;230;p32"/>
          <p:cNvCxnSpPr/>
          <p:nvPr/>
        </p:nvCxnSpPr>
        <p:spPr>
          <a:xfrm flipH="1" rot="10800000">
            <a:off x="3619949" y="3268250"/>
            <a:ext cx="8376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324" y="2087925"/>
            <a:ext cx="1694825" cy="236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50" y="1407325"/>
            <a:ext cx="8066623" cy="23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50" y="1407325"/>
            <a:ext cx="8066623" cy="23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</a:t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>
            <a:off x="2572300" y="1506375"/>
            <a:ext cx="2898300" cy="251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1444725" y="4125775"/>
            <a:ext cx="71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Хотим избавиться от ручных фич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50" y="1407325"/>
            <a:ext cx="8066623" cy="23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</a:t>
            </a:r>
            <a:endParaRPr/>
          </a:p>
        </p:txBody>
      </p:sp>
      <p:sp>
        <p:nvSpPr>
          <p:cNvPr id="252" name="Google Shape;252;p35"/>
          <p:cNvSpPr/>
          <p:nvPr/>
        </p:nvSpPr>
        <p:spPr>
          <a:xfrm>
            <a:off x="2572300" y="1506375"/>
            <a:ext cx="2898300" cy="251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 txBox="1"/>
          <p:nvPr/>
        </p:nvSpPr>
        <p:spPr>
          <a:xfrm>
            <a:off x="1444725" y="4125775"/>
            <a:ext cx="710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Хотим избавиться от ручных фич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нас было это свойство в пиксель фичах, но не учитывались связи между пикселями ; через локальные можно добавить - но все еще делаем это руками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0" l="0" r="14199" t="0"/>
          <a:stretch/>
        </p:blipFill>
        <p:spPr>
          <a:xfrm>
            <a:off x="1412050" y="1548275"/>
            <a:ext cx="6921450" cy="23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Deep Learning quick intro - linear</a:t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3444400" y="1548275"/>
            <a:ext cx="4889100" cy="217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4">
            <a:alphaModFix/>
          </a:blip>
          <a:srcRect b="0" l="0" r="24902" t="0"/>
          <a:stretch/>
        </p:blipFill>
        <p:spPr>
          <a:xfrm>
            <a:off x="5223875" y="1156500"/>
            <a:ext cx="1540525" cy="29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6825900" y="1771738"/>
            <a:ext cx="16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“dog”</a:t>
            </a:r>
            <a:endParaRPr b="1" sz="1500"/>
          </a:p>
        </p:txBody>
      </p:sp>
      <p:sp>
        <p:nvSpPr>
          <p:cNvPr id="263" name="Google Shape;263;p36"/>
          <p:cNvSpPr txBox="1"/>
          <p:nvPr/>
        </p:nvSpPr>
        <p:spPr>
          <a:xfrm>
            <a:off x="6915225" y="3157438"/>
            <a:ext cx="16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“food”</a:t>
            </a:r>
            <a:endParaRPr b="1" sz="1500"/>
          </a:p>
        </p:txBody>
      </p:sp>
      <p:sp>
        <p:nvSpPr>
          <p:cNvPr id="264" name="Google Shape;264;p36"/>
          <p:cNvSpPr txBox="1"/>
          <p:nvPr/>
        </p:nvSpPr>
        <p:spPr>
          <a:xfrm>
            <a:off x="6871200" y="2428463"/>
            <a:ext cx="16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0000"/>
                </a:solidFill>
              </a:rPr>
              <a:t>“cat”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875" y="1190600"/>
            <a:ext cx="1464507" cy="30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6825900" y="4492725"/>
            <a:ext cx="10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 = Wx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14199" t="0"/>
          <a:stretch/>
        </p:blipFill>
        <p:spPr>
          <a:xfrm>
            <a:off x="1412050" y="1548275"/>
            <a:ext cx="6921450" cy="23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Deep Learning quick intro - linear</a:t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3444400" y="1548275"/>
            <a:ext cx="4889100" cy="217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7"/>
          <p:cNvSpPr txBox="1"/>
          <p:nvPr/>
        </p:nvSpPr>
        <p:spPr>
          <a:xfrm>
            <a:off x="7019700" y="1630788"/>
            <a:ext cx="16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“dog”</a:t>
            </a:r>
            <a:endParaRPr b="1" sz="1500"/>
          </a:p>
        </p:txBody>
      </p:sp>
      <p:sp>
        <p:nvSpPr>
          <p:cNvPr id="275" name="Google Shape;275;p37"/>
          <p:cNvSpPr txBox="1"/>
          <p:nvPr/>
        </p:nvSpPr>
        <p:spPr>
          <a:xfrm>
            <a:off x="7056200" y="2875538"/>
            <a:ext cx="16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“food”</a:t>
            </a:r>
            <a:endParaRPr b="1" sz="1500"/>
          </a:p>
        </p:txBody>
      </p:sp>
      <p:sp>
        <p:nvSpPr>
          <p:cNvPr id="276" name="Google Shape;276;p37"/>
          <p:cNvSpPr txBox="1"/>
          <p:nvPr/>
        </p:nvSpPr>
        <p:spPr>
          <a:xfrm>
            <a:off x="7056200" y="2234088"/>
            <a:ext cx="16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0000"/>
                </a:solidFill>
              </a:rPr>
              <a:t>“cat”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875" y="1190600"/>
            <a:ext cx="1464507" cy="30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750" y="1190588"/>
            <a:ext cx="2439450" cy="25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/>
        </p:nvSpPr>
        <p:spPr>
          <a:xfrm>
            <a:off x="6825900" y="4492725"/>
            <a:ext cx="19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 = W_2 (W_1 x)</a:t>
            </a:r>
            <a:endParaRPr/>
          </a:p>
        </p:txBody>
      </p:sp>
      <p:sp>
        <p:nvSpPr>
          <p:cNvPr id="280" name="Google Shape;280;p37"/>
          <p:cNvSpPr txBox="1"/>
          <p:nvPr/>
        </p:nvSpPr>
        <p:spPr>
          <a:xfrm>
            <a:off x="6650975" y="4809850"/>
            <a:ext cx="303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0000"/>
                </a:solidFill>
              </a:rPr>
              <a:t>чего то не хватает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8"/>
          <p:cNvPicPr preferRelativeResize="0"/>
          <p:nvPr/>
        </p:nvPicPr>
        <p:blipFill rotWithShape="1">
          <a:blip r:embed="rId3">
            <a:alphaModFix/>
          </a:blip>
          <a:srcRect b="0" l="0" r="14199" t="0"/>
          <a:stretch/>
        </p:blipFill>
        <p:spPr>
          <a:xfrm>
            <a:off x="1412050" y="1548275"/>
            <a:ext cx="6921450" cy="23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Deep Learning quick intro - linear</a:t>
            </a:r>
            <a:endParaRPr/>
          </a:p>
        </p:txBody>
      </p:sp>
      <p:sp>
        <p:nvSpPr>
          <p:cNvPr id="287" name="Google Shape;287;p38"/>
          <p:cNvSpPr/>
          <p:nvPr/>
        </p:nvSpPr>
        <p:spPr>
          <a:xfrm>
            <a:off x="3444400" y="1548275"/>
            <a:ext cx="4889100" cy="217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 txBox="1"/>
          <p:nvPr/>
        </p:nvSpPr>
        <p:spPr>
          <a:xfrm>
            <a:off x="7019700" y="1630788"/>
            <a:ext cx="16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“dog”</a:t>
            </a:r>
            <a:endParaRPr b="1" sz="1500"/>
          </a:p>
        </p:txBody>
      </p:sp>
      <p:sp>
        <p:nvSpPr>
          <p:cNvPr id="289" name="Google Shape;289;p38"/>
          <p:cNvSpPr txBox="1"/>
          <p:nvPr/>
        </p:nvSpPr>
        <p:spPr>
          <a:xfrm>
            <a:off x="7056200" y="2875538"/>
            <a:ext cx="16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“food”</a:t>
            </a:r>
            <a:endParaRPr b="1" sz="1500"/>
          </a:p>
        </p:txBody>
      </p:sp>
      <p:sp>
        <p:nvSpPr>
          <p:cNvPr id="290" name="Google Shape;290;p38"/>
          <p:cNvSpPr txBox="1"/>
          <p:nvPr/>
        </p:nvSpPr>
        <p:spPr>
          <a:xfrm>
            <a:off x="7056200" y="2234088"/>
            <a:ext cx="162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0000"/>
                </a:solidFill>
              </a:rPr>
              <a:t>“cat”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875" y="1190600"/>
            <a:ext cx="1464507" cy="30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750" y="1190588"/>
            <a:ext cx="2439450" cy="25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/>
          <p:nvPr/>
        </p:nvSpPr>
        <p:spPr>
          <a:xfrm>
            <a:off x="6825900" y="4492725"/>
            <a:ext cx="19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 = W_2 relu(W_1 x)</a:t>
            </a:r>
            <a:endParaRPr/>
          </a:p>
        </p:txBody>
      </p:sp>
      <p:sp>
        <p:nvSpPr>
          <p:cNvPr id="294" name="Google Shape;294;p38"/>
          <p:cNvSpPr txBox="1"/>
          <p:nvPr/>
        </p:nvSpPr>
        <p:spPr>
          <a:xfrm>
            <a:off x="6650975" y="4809850"/>
            <a:ext cx="303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554975" y="4193200"/>
            <a:ext cx="5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нелинейность - relu=max(0, x), sigmoid=1/(1+e^(-x)) и т д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Deep Learning quick intro</a:t>
            </a:r>
            <a:endParaRPr/>
          </a:p>
        </p:txBody>
      </p:sp>
      <p:sp>
        <p:nvSpPr>
          <p:cNvPr id="301" name="Google Shape;301;p39"/>
          <p:cNvSpPr txBox="1"/>
          <p:nvPr/>
        </p:nvSpPr>
        <p:spPr>
          <a:xfrm>
            <a:off x="932525" y="115402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 = W_2 nonlinearity(W_1 x)</a:t>
            </a:r>
            <a:endParaRPr/>
          </a:p>
        </p:txBody>
      </p:sp>
      <p:sp>
        <p:nvSpPr>
          <p:cNvPr id="302" name="Google Shape;302;p39"/>
          <p:cNvSpPr txBox="1"/>
          <p:nvPr/>
        </p:nvSpPr>
        <p:spPr>
          <a:xfrm>
            <a:off x="6650975" y="4809850"/>
            <a:ext cx="303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3796925" y="1154025"/>
            <a:ext cx="5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двухслойная нейронная сеть</a:t>
            </a:r>
            <a:endParaRPr/>
          </a:p>
        </p:txBody>
      </p:sp>
      <p:sp>
        <p:nvSpPr>
          <p:cNvPr id="304" name="Google Shape;304;p39"/>
          <p:cNvSpPr txBox="1"/>
          <p:nvPr/>
        </p:nvSpPr>
        <p:spPr>
          <a:xfrm>
            <a:off x="928050" y="1639725"/>
            <a:ext cx="728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комбинация линейных слоев и нелинейностей - универсальный апроксиматор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представляется как вычислительный граф</a:t>
            </a:r>
            <a:endParaRPr/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800" y="2304075"/>
            <a:ext cx="4012216" cy="258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Deep Learning quick intro - оптимизируем</a:t>
            </a:r>
            <a:endParaRPr/>
          </a:p>
        </p:txBody>
      </p:sp>
      <p:sp>
        <p:nvSpPr>
          <p:cNvPr id="311" name="Google Shape;311;p40"/>
          <p:cNvSpPr txBox="1"/>
          <p:nvPr/>
        </p:nvSpPr>
        <p:spPr>
          <a:xfrm>
            <a:off x="6650975" y="4809850"/>
            <a:ext cx="303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12" name="Google Shape;312;p40"/>
          <p:cNvSpPr txBox="1"/>
          <p:nvPr/>
        </p:nvSpPr>
        <p:spPr>
          <a:xfrm>
            <a:off x="928050" y="977850"/>
            <a:ext cx="728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для линейных моделей у нас были аналитические решения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сейчас у нас произвольный граф, в общем случае нейронная сеть - невыпуклая функция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оптимизируем градиентным спуском, над уметь считать градиенты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оптимизируем какую нибудь loss функцию, для классификации - кроссентропию например</a:t>
            </a:r>
            <a:endParaRPr/>
          </a:p>
        </p:txBody>
      </p:sp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463" y="2571750"/>
            <a:ext cx="6275074" cy="24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Deep Learning quick intro - оптимизируем</a:t>
            </a:r>
            <a:endParaRPr/>
          </a:p>
        </p:txBody>
      </p:sp>
      <p:sp>
        <p:nvSpPr>
          <p:cNvPr id="319" name="Google Shape;319;p41"/>
          <p:cNvSpPr txBox="1"/>
          <p:nvPr/>
        </p:nvSpPr>
        <p:spPr>
          <a:xfrm>
            <a:off x="6650975" y="4809850"/>
            <a:ext cx="303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25" y="1017725"/>
            <a:ext cx="7859226" cy="23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75" y="3067375"/>
            <a:ext cx="2590351" cy="6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725" y="3900025"/>
            <a:ext cx="3030299" cy="9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75" y="124400"/>
            <a:ext cx="2550600" cy="25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100" y="146438"/>
            <a:ext cx="2120399" cy="2506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Deep Learning quick intro - оптимизируем</a:t>
            </a:r>
            <a:endParaRPr/>
          </a:p>
        </p:txBody>
      </p:sp>
      <p:sp>
        <p:nvSpPr>
          <p:cNvPr id="328" name="Google Shape;328;p42"/>
          <p:cNvSpPr txBox="1"/>
          <p:nvPr/>
        </p:nvSpPr>
        <p:spPr>
          <a:xfrm>
            <a:off x="6650975" y="4809850"/>
            <a:ext cx="303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25" y="1017725"/>
            <a:ext cx="7859226" cy="23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75" y="3067375"/>
            <a:ext cx="2590351" cy="6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725" y="3900025"/>
            <a:ext cx="3030299" cy="9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5645" y="1140625"/>
            <a:ext cx="4451400" cy="31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/>
          <p:nvPr/>
        </p:nvSpPr>
        <p:spPr>
          <a:xfrm>
            <a:off x="3923425" y="3293425"/>
            <a:ext cx="1148400" cy="111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- conv networks</a:t>
            </a:r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 b="0" l="0" r="0" t="10929"/>
          <a:stretch/>
        </p:blipFill>
        <p:spPr>
          <a:xfrm>
            <a:off x="779438" y="1057575"/>
            <a:ext cx="7585124" cy="36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- conv networks</a:t>
            </a:r>
            <a:endParaRPr/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63" y="1369475"/>
            <a:ext cx="7910074" cy="34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- conv networks</a:t>
            </a:r>
            <a:endParaRPr/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25" y="954825"/>
            <a:ext cx="7367475" cy="3956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/>
          <p:nvPr/>
        </p:nvSpPr>
        <p:spPr>
          <a:xfrm>
            <a:off x="789475" y="996800"/>
            <a:ext cx="3054300" cy="4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- conv networks</a:t>
            </a:r>
            <a:endParaRPr/>
          </a:p>
        </p:txBody>
      </p:sp>
      <p:sp>
        <p:nvSpPr>
          <p:cNvPr id="358" name="Google Shape;358;p46"/>
          <p:cNvSpPr/>
          <p:nvPr/>
        </p:nvSpPr>
        <p:spPr>
          <a:xfrm>
            <a:off x="789475" y="996800"/>
            <a:ext cx="3054300" cy="4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00" y="940975"/>
            <a:ext cx="7255851" cy="40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6"/>
          <p:cNvSpPr txBox="1"/>
          <p:nvPr/>
        </p:nvSpPr>
        <p:spPr>
          <a:xfrm>
            <a:off x="4170625" y="1947225"/>
            <a:ext cx="5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6"/>
          <p:cNvSpPr/>
          <p:nvPr/>
        </p:nvSpPr>
        <p:spPr>
          <a:xfrm>
            <a:off x="853275" y="1204125"/>
            <a:ext cx="27273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- conv networks</a:t>
            </a:r>
            <a:endParaRPr/>
          </a:p>
        </p:txBody>
      </p:sp>
      <p:sp>
        <p:nvSpPr>
          <p:cNvPr id="367" name="Google Shape;367;p47"/>
          <p:cNvSpPr/>
          <p:nvPr/>
        </p:nvSpPr>
        <p:spPr>
          <a:xfrm>
            <a:off x="789475" y="996800"/>
            <a:ext cx="3054300" cy="4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7"/>
          <p:cNvSpPr txBox="1"/>
          <p:nvPr/>
        </p:nvSpPr>
        <p:spPr>
          <a:xfrm>
            <a:off x="4170625" y="1947225"/>
            <a:ext cx="5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7"/>
          <p:cNvSpPr/>
          <p:nvPr/>
        </p:nvSpPr>
        <p:spPr>
          <a:xfrm>
            <a:off x="853275" y="1204125"/>
            <a:ext cx="27273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900" y="996800"/>
            <a:ext cx="7207977" cy="37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- conv networks</a:t>
            </a:r>
            <a:endParaRPr/>
          </a:p>
        </p:txBody>
      </p:sp>
      <p:sp>
        <p:nvSpPr>
          <p:cNvPr id="376" name="Google Shape;376;p48"/>
          <p:cNvSpPr/>
          <p:nvPr/>
        </p:nvSpPr>
        <p:spPr>
          <a:xfrm>
            <a:off x="789475" y="996800"/>
            <a:ext cx="3054300" cy="4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4170625" y="1947225"/>
            <a:ext cx="5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8"/>
          <p:cNvSpPr/>
          <p:nvPr/>
        </p:nvSpPr>
        <p:spPr>
          <a:xfrm>
            <a:off x="853275" y="1204125"/>
            <a:ext cx="27273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8"/>
          <p:cNvSpPr txBox="1"/>
          <p:nvPr/>
        </p:nvSpPr>
        <p:spPr>
          <a:xfrm>
            <a:off x="885150" y="1092500"/>
            <a:ext cx="70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Стакая конволюции друг за другом мы не уменьшаем размерность</a:t>
            </a:r>
            <a:endParaRPr/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525" y="1567475"/>
            <a:ext cx="6857027" cy="31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- conv networks</a:t>
            </a:r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789475" y="996800"/>
            <a:ext cx="3054300" cy="4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9"/>
          <p:cNvSpPr txBox="1"/>
          <p:nvPr/>
        </p:nvSpPr>
        <p:spPr>
          <a:xfrm>
            <a:off x="4170625" y="1947225"/>
            <a:ext cx="5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9"/>
          <p:cNvSpPr/>
          <p:nvPr/>
        </p:nvSpPr>
        <p:spPr>
          <a:xfrm>
            <a:off x="853275" y="1204125"/>
            <a:ext cx="27273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375" y="1283800"/>
            <a:ext cx="6426475" cy="343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- conv networks</a:t>
            </a:r>
            <a:endParaRPr/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56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- conv networks</a:t>
            </a:r>
            <a:endParaRPr/>
          </a:p>
        </p:txBody>
      </p:sp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50" y="1017725"/>
            <a:ext cx="76176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400" y="232000"/>
            <a:ext cx="2550611" cy="233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75" y="124400"/>
            <a:ext cx="2550600" cy="25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100" y="146438"/>
            <a:ext cx="2120399" cy="2506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получилось?</a:t>
            </a:r>
            <a:endParaRPr/>
          </a:p>
        </p:txBody>
      </p:sp>
      <p:pic>
        <p:nvPicPr>
          <p:cNvPr id="407" name="Google Shape;4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74208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2"/>
          <p:cNvSpPr txBox="1"/>
          <p:nvPr/>
        </p:nvSpPr>
        <p:spPr>
          <a:xfrm>
            <a:off x="1164275" y="3755950"/>
            <a:ext cx="661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 learning во многом про feature (representation) learning ; мы не хотим крафтить фичи руками а хотим просто засыпать модель данными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дальше?</a:t>
            </a:r>
            <a:endParaRPr/>
          </a:p>
        </p:txBody>
      </p:sp>
      <p:sp>
        <p:nvSpPr>
          <p:cNvPr id="414" name="Google Shape;414;p53"/>
          <p:cNvSpPr txBox="1"/>
          <p:nvPr>
            <p:ph idx="1" type="body"/>
          </p:nvPr>
        </p:nvSpPr>
        <p:spPr>
          <a:xfrm>
            <a:off x="311700" y="1152475"/>
            <a:ext cx="8520600" cy="18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Глубже смотрим в 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Задачи зрения - детекция, сегментация, мультимодальные задачи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Современные архитектуры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Генерация изображений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это все запускать и использовать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420" name="Google Shape;42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куча изображений и отсылок из </a:t>
            </a:r>
            <a:r>
              <a:rPr lang="ru" sz="1100" u="sng">
                <a:solidFill>
                  <a:schemeClr val="hlink"/>
                </a:solidFill>
                <a:hlinkClick r:id="rId3"/>
              </a:rPr>
              <a:t>https://vas3k.com/blog/machine_learning/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примеры и картинки из курса csc по compvision </a:t>
            </a:r>
            <a:r>
              <a:rPr lang="ru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https://www.youtube.com/watch?v=zNCvTcoM1I4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примеры и картинки из курса по compvision michigan university </a:t>
            </a:r>
            <a:r>
              <a:rPr lang="ru" sz="1100" u="sng">
                <a:solidFill>
                  <a:schemeClr val="hlink"/>
                </a:solidFill>
                <a:hlinkClick r:id="rId5"/>
              </a:rPr>
              <a:t>https://www.youtube.com/watch?v=ANyxBVxmdZ0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есть вопросы можно мне написать в телеграмме @vladgl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400" y="232000"/>
            <a:ext cx="2550611" cy="233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75" y="124400"/>
            <a:ext cx="2550600" cy="25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100" y="146438"/>
            <a:ext cx="2120399" cy="250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925" y="2818100"/>
            <a:ext cx="2489550" cy="200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400" y="232000"/>
            <a:ext cx="2550611" cy="233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75" y="124400"/>
            <a:ext cx="2550600" cy="25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350" y="2818100"/>
            <a:ext cx="2120400" cy="2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100" y="146438"/>
            <a:ext cx="2120399" cy="250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925" y="2818100"/>
            <a:ext cx="2489550" cy="200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400" y="232000"/>
            <a:ext cx="2550611" cy="233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75" y="124400"/>
            <a:ext cx="2550600" cy="25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627" y="2876475"/>
            <a:ext cx="2675449" cy="20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350" y="2818100"/>
            <a:ext cx="2120400" cy="2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0100" y="146438"/>
            <a:ext cx="2120399" cy="250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925" y="2818100"/>
            <a:ext cx="2489550" cy="200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400" y="232000"/>
            <a:ext cx="2550611" cy="233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75" y="124400"/>
            <a:ext cx="2550600" cy="25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627" y="2876475"/>
            <a:ext cx="2675449" cy="20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350" y="2818100"/>
            <a:ext cx="2120400" cy="2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0100" y="146438"/>
            <a:ext cx="2120399" cy="2506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7643075" y="4254875"/>
            <a:ext cx="17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Ну и так далее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925" y="2818100"/>
            <a:ext cx="2489550" cy="200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428" y="938363"/>
            <a:ext cx="3941126" cy="326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9372" y="343700"/>
            <a:ext cx="4409124" cy="362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-1099" l="0" r="0" t="1100"/>
          <a:stretch/>
        </p:blipFill>
        <p:spPr>
          <a:xfrm>
            <a:off x="1332775" y="509100"/>
            <a:ext cx="6392900" cy="400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